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1" r:id="rId5"/>
    <p:sldId id="273" r:id="rId6"/>
    <p:sldId id="265" r:id="rId7"/>
    <p:sldId id="264" r:id="rId8"/>
    <p:sldId id="270" r:id="rId9"/>
    <p:sldId id="272" r:id="rId10"/>
    <p:sldId id="271" r:id="rId11"/>
    <p:sldId id="275" r:id="rId12"/>
    <p:sldId id="274" r:id="rId13"/>
    <p:sldId id="268" r:id="rId14"/>
    <p:sldId id="269" r:id="rId15"/>
    <p:sldId id="266" r:id="rId16"/>
    <p:sldId id="267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" initials="П" lastIdx="2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ECAAB-4A97-6473-361D-57C3DC50D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E79D9A-044C-3F90-E873-2CDFFE602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E74D7-FC0B-564B-4CF0-783E0981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289041-0127-3E34-BD6E-A08309FE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7E552E-B4A1-8208-35DD-3519D0D5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96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2E827-FD21-65A9-B6DF-390140E2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D34079-88F2-8EB1-E655-BD83F0A82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54CAB-2497-7378-B03F-E8981F04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CCDFF6-6472-EEC1-C742-5C548602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41859-C255-6C60-AF98-F4F89B03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95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616708-DEC0-7F74-E6BD-BDF5EA891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0B15D3-79F1-1E54-7E43-5401FF36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0295F9-1364-4201-A02B-C17F85014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5D7FE-049A-8F8E-B300-82BA733D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00EF6F-D6B3-9305-B816-DABDCDDF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13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EC433-F278-89D8-00E6-21246994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D2C7-9E18-0E63-73BB-6BE96792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10460-042C-F79B-B762-F6520A59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DB792B-6FB2-AD56-958A-2250ED29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614D0-7508-615E-DAF9-7672968A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3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3EE40-F8B0-26B8-4C14-71B4D5F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C7417-68DC-22B7-D93C-D58841552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BC929-221B-51D0-F0FF-186B1946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6B3B8-8A3B-9ED8-4C3F-81329821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A0EF2-DBE0-8E71-966D-B23BFDAB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37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1CD65-2791-1FBA-E1F5-BF4D33DB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D76E0-E844-8115-4FF6-62B641931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260A2F-E61B-559B-BF38-B62F32C38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CB7CD3-53CF-33A3-F7A8-529D0E6D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490D4-2A51-8B38-DDBD-8855637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A93218-5549-9B04-8E57-DD2823DD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1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95842-53E8-32F5-33B9-124CCB7B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A51FBF-31C5-DB56-31CC-35577B400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DA7EB5-2764-A56E-D678-DA9405F9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7F9C75-47AD-7FB2-1E93-EE2EC97C7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F6D78F-6CFE-FEE1-3734-B7E4CC524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A0F36F-8943-070D-089B-1077FC27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7FABE12-742D-8A4B-3048-9A6B03AF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25533D-75E3-8A27-BF5C-15543E93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81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8EF0-BFF2-DE35-646C-ECA97A3C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8A9BEA-6D9A-28AC-507D-27505D25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5E667B-A0E9-7A0C-7F04-862595FC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781D69-8702-44FA-95BD-19DCF9C7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14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3B045C-805E-5E65-D3F5-346CD5D6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0774A4-AC0C-3FED-E3BC-DC163A75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9A52BF-246B-2EA0-42ED-AC003D1E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7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34292-E45C-C910-AB7E-4BF425B3F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6B65B-8164-44A9-124A-A16F1295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F70B34-A225-64D6-07A2-C70D99366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24F83A-5969-7C4A-25C2-5668DFAF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92A346-103C-C389-9A50-2EAE6CD9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195C13-3D7C-9460-5A69-BAA3302C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99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EBFE0-6F69-381B-9128-4F9A317A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00EC80-EC60-91D2-F5EA-698877FBA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F3DE7E-DC9A-B73A-FA25-C008E8CC8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C7C8D-D7B5-63DB-2AD4-8C3FA18F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78E96C-C894-8220-40BD-3C558C75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2AA395-9469-4A22-E2A6-0FCEA8B6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3B028-A281-F133-8BCF-A2CDA7E6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972EC3-896C-09ED-6340-023765746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98F04-7A8F-D626-05D8-95CF64C73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8CC69-0F43-48C6-BDC3-5C813E0195AD}" type="datetimeFigureOut">
              <a:rPr lang="ru-RU" smtClean="0"/>
              <a:t>05.10.2024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B6CB93-1F81-7A39-FF63-B0E2A7378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465601-0D71-256D-F516-E286D693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637C5-4257-45D1-99A5-B3C9701AD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5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68340-123D-31B6-AFD1-60957C7BF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7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Processing Ground Penetrating Radar Data with Convolutional Neural Networks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1ACBA0-D72C-0246-5DED-FE5729BCD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5118652"/>
            <a:ext cx="9144000" cy="534802"/>
          </a:xfrm>
        </p:spPr>
        <p:txBody>
          <a:bodyPr>
            <a:normAutofit/>
          </a:bodyPr>
          <a:lstStyle/>
          <a:p>
            <a:pPr algn="r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Ex: Mikhail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Romanovich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Nikolaev</a:t>
            </a:r>
          </a:p>
        </p:txBody>
      </p:sp>
    </p:spTree>
    <p:extLst>
      <p:ext uri="{BB962C8B-B14F-4D97-AF65-F5344CB8AC3E}">
        <p14:creationId xmlns:p14="http://schemas.microsoft.com/office/powerpoint/2010/main" val="166665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E5B9665-05D9-D1D6-8B32-24BF5895C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84480"/>
            <a:ext cx="10515600" cy="6344920"/>
          </a:xfrm>
        </p:spPr>
        <p:txBody>
          <a:bodyPr>
            <a:normAutofit/>
          </a:bodyPr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ru-RU" sz="3200" dirty="0"/>
              <a:t>Выводы:</a:t>
            </a:r>
          </a:p>
          <a:p>
            <a:pPr algn="just"/>
            <a:r>
              <a:rPr lang="ru-RU" sz="3200" dirty="0"/>
              <a:t>Задача решена;</a:t>
            </a:r>
          </a:p>
          <a:p>
            <a:pPr algn="just"/>
            <a:r>
              <a:rPr lang="ru-RU" sz="3200" dirty="0"/>
              <a:t>обучение можно проводить с использованием одного канала геометрии, в зависимости от поставленной задачи</a:t>
            </a:r>
            <a:r>
              <a:rPr lang="en-US" sz="3200" dirty="0"/>
              <a:t>, </a:t>
            </a:r>
            <a:r>
              <a:rPr lang="ru-RU" sz="3200" dirty="0"/>
              <a:t>например сеть </a:t>
            </a:r>
            <a:r>
              <a:rPr lang="en-US" sz="3200" dirty="0" err="1"/>
              <a:t>seg_NET</a:t>
            </a:r>
            <a:r>
              <a:rPr lang="en-US" sz="3200" dirty="0"/>
              <a:t> </a:t>
            </a:r>
            <a:r>
              <a:rPr lang="ru-RU" sz="3200" dirty="0"/>
              <a:t>с фичами;</a:t>
            </a:r>
          </a:p>
          <a:p>
            <a:pPr algn="just"/>
            <a:r>
              <a:rPr lang="ru-RU" sz="3200" dirty="0"/>
              <a:t>моделирование было проведено в 2</a:t>
            </a:r>
            <a:r>
              <a:rPr lang="en-US" sz="3200" dirty="0"/>
              <a:t>D </a:t>
            </a:r>
            <a:r>
              <a:rPr lang="ru-RU" sz="3200" dirty="0"/>
              <a:t>режиме, для реальных задач требуется создавать модуль генерации 3</a:t>
            </a:r>
            <a:r>
              <a:rPr lang="en-US" sz="3200" dirty="0"/>
              <a:t>D </a:t>
            </a:r>
            <a:r>
              <a:rPr lang="ru-RU" sz="3200" dirty="0"/>
              <a:t>сред со свойствами близкими к поставленной задаче и тщательно подбирать параметры испускаемой волны для каждого георадара. Это потребует примерно на два порядка больше вычислительных ресурсов;</a:t>
            </a:r>
          </a:p>
        </p:txBody>
      </p:sp>
    </p:spTree>
    <p:extLst>
      <p:ext uri="{BB962C8B-B14F-4D97-AF65-F5344CB8AC3E}">
        <p14:creationId xmlns:p14="http://schemas.microsoft.com/office/powerpoint/2010/main" val="78575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92EA5-203E-DFFB-BC04-25367AFF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80" y="2766218"/>
            <a:ext cx="5501640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8092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FDF28-BBCD-7CC7-D562-1DF95B3B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E6BB1A-211C-5849-10E4-83FEEC30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59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6D2B0-C450-D247-EDF4-53975159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6" y="123886"/>
            <a:ext cx="5478829" cy="2648867"/>
          </a:xfrm>
        </p:spPr>
        <p:txBody>
          <a:bodyPr>
            <a:normAutofit fontScale="90000"/>
          </a:bodyPr>
          <a:lstStyle/>
          <a:p>
            <a:r>
              <a:rPr lang="ru-RU" dirty="0"/>
              <a:t>2.2 Задача увеличение разрешения –</a:t>
            </a:r>
            <a:r>
              <a:rPr lang="en-US" dirty="0"/>
              <a:t>&gt; </a:t>
            </a:r>
            <a:r>
              <a:rPr lang="ru-RU" dirty="0"/>
              <a:t>сокращение времени моделирования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763E0-272E-F3B5-D713-0B9FC42A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36" y="2989385"/>
            <a:ext cx="5341939" cy="315320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Задача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BD7719-7FC3-511D-9259-B56A5BD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8615"/>
            <a:ext cx="5789820" cy="27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C01A9E1-58F0-A9C3-6CB2-9D2588E0B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3"/>
          <a:stretch/>
        </p:blipFill>
        <p:spPr bwMode="auto">
          <a:xfrm>
            <a:off x="6096000" y="773724"/>
            <a:ext cx="5991672" cy="57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93E51448-F4B9-0C6C-044B-99313DDDFE07}"/>
              </a:ext>
            </a:extLst>
          </p:cNvPr>
          <p:cNvSpPr txBox="1">
            <a:spLocks/>
          </p:cNvSpPr>
          <p:nvPr/>
        </p:nvSpPr>
        <p:spPr>
          <a:xfrm>
            <a:off x="6510950" y="340518"/>
            <a:ext cx="5341939" cy="315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Решение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256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3CC4-B4EB-EB3D-83BF-C53CD14D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2.3 </a:t>
            </a:r>
            <a:r>
              <a:rPr lang="ru-RU" dirty="0" err="1"/>
              <a:t>Деконволюция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084E8C-BBDE-0CB6-EFC1-2CB46B8F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Положительных результатов нет</a:t>
            </a:r>
          </a:p>
        </p:txBody>
      </p:sp>
    </p:spTree>
    <p:extLst>
      <p:ext uri="{BB962C8B-B14F-4D97-AF65-F5344CB8AC3E}">
        <p14:creationId xmlns:p14="http://schemas.microsoft.com/office/powerpoint/2010/main" val="313643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11053-1CDC-2495-F483-52D9372AD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338" y="-158453"/>
            <a:ext cx="12191999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Пример</a:t>
            </a:r>
            <a:r>
              <a:rPr lang="en-US" sz="3600" dirty="0"/>
              <a:t>: </a:t>
            </a:r>
            <a:r>
              <a:rPr lang="ru-RU" sz="3600" dirty="0"/>
              <a:t>моделирование поиска человека внутри лавинного схода 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5703601-454B-2EA8-B11E-84C4486A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11556" r="20250" b="4977"/>
          <a:stretch/>
        </p:blipFill>
        <p:spPr>
          <a:xfrm>
            <a:off x="597678" y="1054287"/>
            <a:ext cx="3528392" cy="2594406"/>
          </a:xfr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AA5526-865F-044F-506A-E257811A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6743867-4E32-4E2D-8739-58246E7E28D2}" type="slidenum">
              <a:rPr lang="ru-RU" smtClean="0"/>
              <a:t>15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9">
                <a:extLst>
                  <a:ext uri="{FF2B5EF4-FFF2-40B4-BE49-F238E27FC236}">
                    <a16:creationId xmlns:a16="http://schemas.microsoft.com/office/drawing/2014/main" id="{A2855466-AA17-0E43-DA2C-D2FF294A42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972801"/>
                  </p:ext>
                </p:extLst>
              </p:nvPr>
            </p:nvGraphicFramePr>
            <p:xfrm>
              <a:off x="5076056" y="1340768"/>
              <a:ext cx="3528392" cy="23100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64724457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21439565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708322174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Имя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dirty="0"/>
                            <a:t>’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ru-RU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dirty="0"/>
                            <a:t>[</a:t>
                          </a:r>
                          <a:r>
                            <a:rPr lang="ru-RU" dirty="0"/>
                            <a:t>см/м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9464215"/>
                      </a:ext>
                    </a:extLst>
                  </a:tr>
                  <a:tr h="3590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Снег</a:t>
                          </a:r>
                          <a:r>
                            <a:rPr lang="en-US" sz="1600" dirty="0"/>
                            <a:t> (1)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5424598"/>
                      </a:ext>
                    </a:extLst>
                  </a:tr>
                  <a:tr h="568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Пустая</a:t>
                          </a:r>
                          <a:r>
                            <a:rPr lang="ru-RU" sz="1600" baseline="0" dirty="0"/>
                            <a:t> полость</a:t>
                          </a:r>
                          <a:r>
                            <a:rPr lang="ru-RU" sz="1600" dirty="0"/>
                            <a:t> </a:t>
                          </a:r>
                          <a:r>
                            <a:rPr lang="en-US" sz="1600" dirty="0"/>
                            <a:t>(2)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9604637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Грунт </a:t>
                          </a:r>
                          <a:r>
                            <a:rPr lang="en-US" sz="1600" dirty="0"/>
                            <a:t>(3)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4605548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«Человек» (4)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94237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9">
                <a:extLst>
                  <a:ext uri="{FF2B5EF4-FFF2-40B4-BE49-F238E27FC236}">
                    <a16:creationId xmlns:a16="http://schemas.microsoft.com/office/drawing/2014/main" id="{A2855466-AA17-0E43-DA2C-D2FF294A42B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972801"/>
                  </p:ext>
                </p:extLst>
              </p:nvPr>
            </p:nvGraphicFramePr>
            <p:xfrm>
              <a:off x="5076056" y="1340768"/>
              <a:ext cx="3528392" cy="23100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264724457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21439565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708322174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Имя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3077" t="-6024" r="-165385" b="-3650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ru-RU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dirty="0"/>
                            <a:t>[</a:t>
                          </a:r>
                          <a:r>
                            <a:rPr lang="ru-RU" dirty="0"/>
                            <a:t>см/м</a:t>
                          </a:r>
                          <a:r>
                            <a:rPr lang="en-US" dirty="0"/>
                            <a:t>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9464215"/>
                      </a:ext>
                    </a:extLst>
                  </a:tr>
                  <a:tr h="3688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Снег</a:t>
                          </a:r>
                          <a:r>
                            <a:rPr lang="en-US" sz="1600" dirty="0"/>
                            <a:t> (1)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2770" t="-144262" r="-939" b="-3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4245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Пустая</a:t>
                          </a:r>
                          <a:r>
                            <a:rPr lang="ru-RU" sz="1600" baseline="0" dirty="0"/>
                            <a:t> полость</a:t>
                          </a:r>
                          <a:r>
                            <a:rPr lang="ru-RU" sz="1600" dirty="0"/>
                            <a:t> </a:t>
                          </a:r>
                          <a:r>
                            <a:rPr lang="en-US" sz="1600" dirty="0"/>
                            <a:t>(2)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89604637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Грунт </a:t>
                          </a:r>
                          <a:r>
                            <a:rPr lang="en-US" sz="1600" dirty="0"/>
                            <a:t>(3)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4605548"/>
                      </a:ext>
                    </a:extLst>
                  </a:tr>
                  <a:tr h="429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/>
                            <a:t>«Человек» (4)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94237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decagon 7">
            <a:extLst>
              <a:ext uri="{FF2B5EF4-FFF2-40B4-BE49-F238E27FC236}">
                <a16:creationId xmlns:a16="http://schemas.microsoft.com/office/drawing/2014/main" id="{85B9A86B-41F1-FC29-AB49-FFFF52301227}"/>
              </a:ext>
            </a:extLst>
          </p:cNvPr>
          <p:cNvSpPr/>
          <p:nvPr/>
        </p:nvSpPr>
        <p:spPr>
          <a:xfrm>
            <a:off x="2493804" y="3104309"/>
            <a:ext cx="320092" cy="268219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8" name="Dodecagon 8">
            <a:extLst>
              <a:ext uri="{FF2B5EF4-FFF2-40B4-BE49-F238E27FC236}">
                <a16:creationId xmlns:a16="http://schemas.microsoft.com/office/drawing/2014/main" id="{26B026C7-DDB0-5526-75D8-2497EEF1764F}"/>
              </a:ext>
            </a:extLst>
          </p:cNvPr>
          <p:cNvSpPr/>
          <p:nvPr/>
        </p:nvSpPr>
        <p:spPr>
          <a:xfrm>
            <a:off x="1717747" y="2351490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9" name="Dodecagon 9">
            <a:extLst>
              <a:ext uri="{FF2B5EF4-FFF2-40B4-BE49-F238E27FC236}">
                <a16:creationId xmlns:a16="http://schemas.microsoft.com/office/drawing/2014/main" id="{51DBC5E3-7E23-87A8-A5F1-76AE5A704B45}"/>
              </a:ext>
            </a:extLst>
          </p:cNvPr>
          <p:cNvSpPr/>
          <p:nvPr/>
        </p:nvSpPr>
        <p:spPr>
          <a:xfrm>
            <a:off x="2535939" y="1887525"/>
            <a:ext cx="288032" cy="292596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99C76202-3589-F8A7-4A6C-F5983CC03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0937" r="23226" b="4928"/>
          <a:stretch/>
        </p:blipFill>
        <p:spPr>
          <a:xfrm>
            <a:off x="561533" y="3751738"/>
            <a:ext cx="3532477" cy="2786179"/>
          </a:xfrm>
          <a:prstGeom prst="rect">
            <a:avLst/>
          </a:prstGeom>
        </p:spPr>
      </p:pic>
      <p:sp>
        <p:nvSpPr>
          <p:cNvPr id="11" name="Dodecagon 13">
            <a:extLst>
              <a:ext uri="{FF2B5EF4-FFF2-40B4-BE49-F238E27FC236}">
                <a16:creationId xmlns:a16="http://schemas.microsoft.com/office/drawing/2014/main" id="{57298848-D60C-2F38-9B67-FD0FBDE8E19F}"/>
              </a:ext>
            </a:extLst>
          </p:cNvPr>
          <p:cNvSpPr/>
          <p:nvPr/>
        </p:nvSpPr>
        <p:spPr>
          <a:xfrm>
            <a:off x="1717747" y="5391437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4</a:t>
            </a:r>
            <a:endParaRPr lang="en-US" sz="2800" dirty="0"/>
          </a:p>
        </p:txBody>
      </p:sp>
      <p:sp>
        <p:nvSpPr>
          <p:cNvPr id="12" name="Dodecagon 14">
            <a:extLst>
              <a:ext uri="{FF2B5EF4-FFF2-40B4-BE49-F238E27FC236}">
                <a16:creationId xmlns:a16="http://schemas.microsoft.com/office/drawing/2014/main" id="{DD4CB9B5-A60C-1DD2-A744-56ECF39861AC}"/>
              </a:ext>
            </a:extLst>
          </p:cNvPr>
          <p:cNvSpPr/>
          <p:nvPr/>
        </p:nvSpPr>
        <p:spPr>
          <a:xfrm>
            <a:off x="2797866" y="4527406"/>
            <a:ext cx="288032" cy="292596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3" name="Dodecagon 15">
            <a:extLst>
              <a:ext uri="{FF2B5EF4-FFF2-40B4-BE49-F238E27FC236}">
                <a16:creationId xmlns:a16="http://schemas.microsoft.com/office/drawing/2014/main" id="{5CE41C45-6602-9DC5-028B-E291FE958C54}"/>
              </a:ext>
            </a:extLst>
          </p:cNvPr>
          <p:cNvSpPr/>
          <p:nvPr/>
        </p:nvSpPr>
        <p:spPr>
          <a:xfrm>
            <a:off x="2661118" y="5915306"/>
            <a:ext cx="320092" cy="268219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2993DD-9FB3-CB7C-B14C-58632F231B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8" y="3846403"/>
            <a:ext cx="3592020" cy="2394680"/>
          </a:xfrm>
          <a:prstGeom prst="rect">
            <a:avLst/>
          </a:prstGeom>
        </p:spPr>
      </p:pic>
      <p:sp>
        <p:nvSpPr>
          <p:cNvPr id="15" name="Dodecagon 8">
            <a:extLst>
              <a:ext uri="{FF2B5EF4-FFF2-40B4-BE49-F238E27FC236}">
                <a16:creationId xmlns:a16="http://schemas.microsoft.com/office/drawing/2014/main" id="{6BD700D7-DA4A-3117-0FEA-7D07C4E65F2B}"/>
              </a:ext>
            </a:extLst>
          </p:cNvPr>
          <p:cNvSpPr/>
          <p:nvPr/>
        </p:nvSpPr>
        <p:spPr>
          <a:xfrm>
            <a:off x="6232479" y="5073591"/>
            <a:ext cx="288032" cy="231635"/>
          </a:xfrm>
          <a:prstGeom prst="dodec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590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F0CF2-385E-6081-0566-DFE8F7F5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2631FD-45D3-62E1-3C11-F3F00E91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205" y="2132855"/>
            <a:ext cx="3274251" cy="4044107"/>
          </a:xfrm>
        </p:spPr>
        <p:txBody>
          <a:bodyPr/>
          <a:lstStyle/>
          <a:p>
            <a:r>
              <a:rPr lang="ru-RU" dirty="0"/>
              <a:t>синтетические данные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реальные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3BEC7F-2E82-84E5-FAFD-B0971C403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70422"/>
            <a:ext cx="8153646" cy="534945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A9947C43-18C5-5532-B296-BF0766EE4FD7}"/>
              </a:ext>
            </a:extLst>
          </p:cNvPr>
          <p:cNvSpPr/>
          <p:nvPr/>
        </p:nvSpPr>
        <p:spPr>
          <a:xfrm>
            <a:off x="5004048" y="2348880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83F68E8-5E6A-E96A-4627-7A1B0FF0CB6D}"/>
              </a:ext>
            </a:extLst>
          </p:cNvPr>
          <p:cNvSpPr/>
          <p:nvPr/>
        </p:nvSpPr>
        <p:spPr>
          <a:xfrm>
            <a:off x="5436096" y="5373216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1AE0F4B-D8CF-AF30-3F82-F2C898BC7BBD}"/>
              </a:ext>
            </a:extLst>
          </p:cNvPr>
          <p:cNvSpPr/>
          <p:nvPr/>
        </p:nvSpPr>
        <p:spPr>
          <a:xfrm>
            <a:off x="7920372" y="5345707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1091608-048C-E5AC-508C-C3BE0BE4D42B}"/>
              </a:ext>
            </a:extLst>
          </p:cNvPr>
          <p:cNvCxnSpPr>
            <a:cxnSpLocks/>
          </p:cNvCxnSpPr>
          <p:nvPr/>
        </p:nvCxnSpPr>
        <p:spPr>
          <a:xfrm flipH="1">
            <a:off x="4860032" y="5481228"/>
            <a:ext cx="504056" cy="80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5738496-C451-254E-FF62-A3CDCA6D6F92}"/>
              </a:ext>
            </a:extLst>
          </p:cNvPr>
          <p:cNvCxnSpPr>
            <a:cxnSpLocks/>
          </p:cNvCxnSpPr>
          <p:nvPr/>
        </p:nvCxnSpPr>
        <p:spPr>
          <a:xfrm flipH="1">
            <a:off x="7371369" y="5440976"/>
            <a:ext cx="504056" cy="805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DFC3CB-0EC6-EDB5-D446-6DE5E4FA6614}"/>
              </a:ext>
            </a:extLst>
          </p:cNvPr>
          <p:cNvCxnSpPr>
            <a:cxnSpLocks/>
          </p:cNvCxnSpPr>
          <p:nvPr/>
        </p:nvCxnSpPr>
        <p:spPr>
          <a:xfrm flipH="1">
            <a:off x="4805040" y="2440091"/>
            <a:ext cx="213151" cy="40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11D303-7F27-88F4-F5D5-0CA207D1B123}"/>
              </a:ext>
            </a:extLst>
          </p:cNvPr>
          <p:cNvCxnSpPr>
            <a:cxnSpLocks/>
          </p:cNvCxnSpPr>
          <p:nvPr/>
        </p:nvCxnSpPr>
        <p:spPr>
          <a:xfrm flipH="1">
            <a:off x="7687818" y="2308629"/>
            <a:ext cx="213151" cy="40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26CD7E8C-A055-0022-5544-11E72ECE600B}"/>
              </a:ext>
            </a:extLst>
          </p:cNvPr>
          <p:cNvSpPr/>
          <p:nvPr/>
        </p:nvSpPr>
        <p:spPr>
          <a:xfrm>
            <a:off x="7958903" y="2132856"/>
            <a:ext cx="216024" cy="216024"/>
          </a:xfrm>
          <a:prstGeom prst="ellipse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6843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A3B5A-BD02-B63B-FD9C-C8061678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301" y="97386"/>
            <a:ext cx="10515600" cy="737883"/>
          </a:xfrm>
        </p:spPr>
        <p:txBody>
          <a:bodyPr/>
          <a:lstStyle/>
          <a:p>
            <a:r>
              <a:rPr lang="ru-RU" dirty="0"/>
              <a:t>Что представляют собой данные: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D66831-97EF-EB2F-5966-90B159F8B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5A3E90-0D6F-4FF2-6B9E-EC5E9CEE6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83"/>
          <a:stretch/>
        </p:blipFill>
        <p:spPr>
          <a:xfrm>
            <a:off x="0" y="1874378"/>
            <a:ext cx="5345723" cy="4783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D370E-F5E3-8915-D21B-9E4E554358B2}"/>
              </a:ext>
            </a:extLst>
          </p:cNvPr>
          <p:cNvSpPr txBox="1"/>
          <p:nvPr/>
        </p:nvSpPr>
        <p:spPr>
          <a:xfrm>
            <a:off x="1155598" y="182562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e`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0288E-F22F-B5A5-03C6-136D94232E8D}"/>
              </a:ext>
            </a:extLst>
          </p:cNvPr>
          <p:cNvSpPr txBox="1"/>
          <p:nvPr/>
        </p:nvSpPr>
        <p:spPr>
          <a:xfrm>
            <a:off x="351691" y="209045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0        1        2        3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B5050-07BB-C73D-43C8-6287497A8878}"/>
              </a:ext>
            </a:extLst>
          </p:cNvPr>
          <p:cNvSpPr txBox="1"/>
          <p:nvPr/>
        </p:nvSpPr>
        <p:spPr>
          <a:xfrm>
            <a:off x="1758461" y="1431917"/>
            <a:ext cx="24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Трасса (512-2048 точек)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A94809-7664-047C-D8C7-D38EDF36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7" r="31991"/>
          <a:stretch/>
        </p:blipFill>
        <p:spPr>
          <a:xfrm>
            <a:off x="5568463" y="1813437"/>
            <a:ext cx="5345723" cy="4711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12163-98C6-36D7-F5FA-E656BFCA0982}"/>
              </a:ext>
            </a:extLst>
          </p:cNvPr>
          <p:cNvSpPr txBox="1"/>
          <p:nvPr/>
        </p:nvSpPr>
        <p:spPr>
          <a:xfrm>
            <a:off x="6787661" y="1431917"/>
            <a:ext cx="307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Профиль, совокупность трасс</a:t>
            </a:r>
          </a:p>
        </p:txBody>
      </p:sp>
    </p:spTree>
    <p:extLst>
      <p:ext uri="{BB962C8B-B14F-4D97-AF65-F5344CB8AC3E}">
        <p14:creationId xmlns:p14="http://schemas.microsoft.com/office/powerpoint/2010/main" val="51698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Технология георадара | Что такое георадар? | ИмпульсРадар">
            <a:extLst>
              <a:ext uri="{FF2B5EF4-FFF2-40B4-BE49-F238E27FC236}">
                <a16:creationId xmlns:a16="http://schemas.microsoft.com/office/drawing/2014/main" id="{C2A3E805-A573-8B16-6FFF-900C005FB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6287"/>
          <a:stretch/>
        </p:blipFill>
        <p:spPr bwMode="auto">
          <a:xfrm>
            <a:off x="319454" y="1690688"/>
            <a:ext cx="6250329" cy="43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EC cylinder buried in a lossless half-space (2D)">
            <a:hlinkClick r:id="" action="ppaction://media"/>
            <a:extLst>
              <a:ext uri="{FF2B5EF4-FFF2-40B4-BE49-F238E27FC236}">
                <a16:creationId xmlns:a16="http://schemas.microsoft.com/office/drawing/2014/main" id="{BA4321B9-A516-70D9-CCE9-71FE10DF9D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951" t="24354" r="26082" b="12869"/>
          <a:stretch/>
        </p:blipFill>
        <p:spPr>
          <a:xfrm>
            <a:off x="1738649" y="3622357"/>
            <a:ext cx="3497230" cy="2405472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C3AB537-07BD-DC45-8EEA-6BDF060B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9" y="62072"/>
            <a:ext cx="10515600" cy="1325563"/>
          </a:xfrm>
        </p:spPr>
        <p:txBody>
          <a:bodyPr/>
          <a:lstStyle/>
          <a:p>
            <a:r>
              <a:rPr lang="ru-RU" dirty="0"/>
              <a:t>Введение: Что такое георадар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DC1FB6-5F56-5E35-48B7-3CBADC03F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115" y="1067853"/>
            <a:ext cx="5354516" cy="18609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567B78-64F9-063D-8EE8-F38C6292F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087" y="2928790"/>
            <a:ext cx="5085544" cy="34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C3850-2091-1F12-CD8F-FE73B109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17" y="1752569"/>
            <a:ext cx="7347020" cy="4828229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29ADE71-0F95-9A7E-9289-F8819AA8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9" y="201331"/>
            <a:ext cx="11204331" cy="11790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Введение, пример: археологические исследование в Новгороде</a:t>
            </a:r>
          </a:p>
        </p:txBody>
      </p:sp>
      <p:sp>
        <p:nvSpPr>
          <p:cNvPr id="14" name="Трапеция 13">
            <a:extLst>
              <a:ext uri="{FF2B5EF4-FFF2-40B4-BE49-F238E27FC236}">
                <a16:creationId xmlns:a16="http://schemas.microsoft.com/office/drawing/2014/main" id="{AF7F8826-96B0-5ED6-2C61-4A12C25E586C}"/>
              </a:ext>
            </a:extLst>
          </p:cNvPr>
          <p:cNvSpPr/>
          <p:nvPr/>
        </p:nvSpPr>
        <p:spPr>
          <a:xfrm rot="10800000">
            <a:off x="2646059" y="3353636"/>
            <a:ext cx="6797627" cy="3227161"/>
          </a:xfrm>
          <a:prstGeom prst="trapezoid">
            <a:avLst>
              <a:gd name="adj" fmla="val 14676"/>
            </a:avLst>
          </a:prstGeom>
          <a:blipFill dpi="0" rotWithShape="0">
            <a:blip r:embed="rId3"/>
            <a:srcRect/>
            <a:stretch>
              <a:fillRect t="-9050" b="-32892"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B0D818-C94D-F3E2-142E-CC41E727594C}"/>
              </a:ext>
            </a:extLst>
          </p:cNvPr>
          <p:cNvCxnSpPr>
            <a:cxnSpLocks/>
          </p:cNvCxnSpPr>
          <p:nvPr/>
        </p:nvCxnSpPr>
        <p:spPr>
          <a:xfrm flipH="1">
            <a:off x="2646058" y="3261946"/>
            <a:ext cx="6797628" cy="0"/>
          </a:xfrm>
          <a:prstGeom prst="straightConnector1">
            <a:avLst/>
          </a:prstGeom>
          <a:ln w="38100">
            <a:solidFill>
              <a:srgbClr val="EB5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AD46D-2149-ADAA-F699-9C51559D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DC723-B610-1256-DF83-2D8EF772C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9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b="1" u="sng" dirty="0"/>
              <a:t>Восстановление электрофизического профиля, конечный результат программной обработки (среднее между задачей сегментации и полного преобразования изображения);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Увеличение разрешения записи: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увеличение кол-ва </a:t>
            </a:r>
            <a:r>
              <a:rPr lang="ru-RU" dirty="0" err="1"/>
              <a:t>дискретов</a:t>
            </a:r>
            <a:r>
              <a:rPr lang="en-US" dirty="0"/>
              <a:t> </a:t>
            </a:r>
            <a:r>
              <a:rPr lang="ru-RU" dirty="0"/>
              <a:t>в трассе </a:t>
            </a:r>
            <a:r>
              <a:rPr lang="en-US" dirty="0"/>
              <a:t>(</a:t>
            </a:r>
            <a:r>
              <a:rPr lang="ru-RU" dirty="0"/>
              <a:t>для визуальной составляющей);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сокращение кол-во трасс для профиля, для повышения производительности моделирования;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Очистка профиля от помех: арматуры, различные шумы и т.д.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Выделение импульсной составляющей профиля</a:t>
            </a:r>
            <a:r>
              <a:rPr lang="en-US" dirty="0"/>
              <a:t> (</a:t>
            </a:r>
            <a:r>
              <a:rPr lang="ru-RU" dirty="0"/>
              <a:t>выделение границ), </a:t>
            </a:r>
            <a:r>
              <a:rPr lang="ru-RU" dirty="0" err="1"/>
              <a:t>деконволюция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презентации представлено решение </a:t>
            </a:r>
            <a:r>
              <a:rPr lang="ru-RU" u="sng" dirty="0"/>
              <a:t>ПЕРВОЙ</a:t>
            </a:r>
            <a:r>
              <a:rPr lang="ru-RU" dirty="0"/>
              <a:t> задачи</a:t>
            </a:r>
          </a:p>
        </p:txBody>
      </p:sp>
    </p:spTree>
    <p:extLst>
      <p:ext uri="{BB962C8B-B14F-4D97-AF65-F5344CB8AC3E}">
        <p14:creationId xmlns:p14="http://schemas.microsoft.com/office/powerpoint/2010/main" val="337831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B429E-4834-67E2-4B44-2CE39063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r>
              <a:rPr lang="ru-RU" dirty="0"/>
              <a:t>1. Обучающая база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B5774-0E23-B31B-A070-5A0B3618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9188"/>
            <a:ext cx="4997546" cy="5534905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161A23"/>
                </a:solidFill>
                <a:latin typeface="Golos"/>
              </a:rPr>
              <a:t>И</a:t>
            </a:r>
            <a:r>
              <a:rPr lang="ru-RU" b="0" i="0" dirty="0">
                <a:solidFill>
                  <a:srgbClr val="161A23"/>
                </a:solidFill>
                <a:effectLst/>
                <a:latin typeface="Golos"/>
              </a:rPr>
              <a:t>сточник данных – математическое моделирование. В</a:t>
            </a:r>
            <a:r>
              <a:rPr lang="ru-RU" dirty="0"/>
              <a:t>ремя моделирования – около двух недель (ноутбук </a:t>
            </a:r>
            <a:r>
              <a:rPr lang="en-US" dirty="0"/>
              <a:t>DELL g15,</a:t>
            </a:r>
            <a:r>
              <a:rPr lang="en-US" i="0" dirty="0">
                <a:effectLst/>
              </a:rPr>
              <a:t> RTX 3060 6GB</a:t>
            </a:r>
            <a:r>
              <a:rPr lang="en-US" dirty="0"/>
              <a:t>, i7-</a:t>
            </a:r>
            <a:r>
              <a:rPr lang="en-US" i="0" dirty="0">
                <a:effectLst/>
              </a:rPr>
              <a:t>10870H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/>
              <a:t>Объем базы – два </a:t>
            </a:r>
            <a:r>
              <a:rPr lang="ru-RU" dirty="0" err="1"/>
              <a:t>датасета</a:t>
            </a:r>
            <a:r>
              <a:rPr lang="ru-RU" dirty="0"/>
              <a:t>, простой (</a:t>
            </a:r>
            <a:r>
              <a:rPr lang="ru-R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ru-RU" dirty="0"/>
              <a:t>1400</a:t>
            </a:r>
            <a:r>
              <a:rPr lang="en-US" dirty="0"/>
              <a:t>)</a:t>
            </a:r>
            <a:r>
              <a:rPr lang="ru-RU" dirty="0"/>
              <a:t> и сложный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ru-R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ru-RU" dirty="0"/>
              <a:t>1</a:t>
            </a:r>
            <a:r>
              <a:rPr lang="en-US" dirty="0"/>
              <a:t>0</a:t>
            </a:r>
            <a:r>
              <a:rPr lang="ru-RU" dirty="0"/>
              <a:t>00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/>
              <a:t>Размерность – вопрос </a:t>
            </a:r>
            <a:r>
              <a:rPr lang="en-US" dirty="0"/>
              <a:t>[</a:t>
            </a:r>
            <a:r>
              <a:rPr lang="ru-RU" dirty="0"/>
              <a:t>128</a:t>
            </a:r>
            <a:r>
              <a:rPr lang="en-US" dirty="0"/>
              <a:t>, 128, 1], </a:t>
            </a:r>
            <a:r>
              <a:rPr lang="ru-RU" dirty="0"/>
              <a:t>ответ</a:t>
            </a:r>
            <a:r>
              <a:rPr lang="en-US" dirty="0"/>
              <a:t> [128, 128, 2]. </a:t>
            </a:r>
            <a:r>
              <a:rPr lang="ru-RU" dirty="0"/>
              <a:t>Физический размер модели метр*метр </a:t>
            </a:r>
            <a:r>
              <a:rPr lang="en-US" dirty="0"/>
              <a:t>(2D)</a:t>
            </a:r>
            <a:r>
              <a:rPr lang="ru-RU" dirty="0"/>
              <a:t>; размер ячейки </a:t>
            </a:r>
            <a:r>
              <a:rPr lang="en-US" dirty="0"/>
              <a:t>8</a:t>
            </a:r>
            <a:r>
              <a:rPr lang="ru-RU" dirty="0"/>
              <a:t>мм</a:t>
            </a:r>
            <a:br>
              <a:rPr lang="ru-RU" dirty="0"/>
            </a:b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EA7FA7-697A-11B1-7B5E-41B844A1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05" y="2051417"/>
            <a:ext cx="7124842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02B22-35CD-C7ED-A451-156403E7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99" y="4352755"/>
            <a:ext cx="7124848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A36E6-B7CE-4276-E8BB-9E24FE2BA7AE}"/>
              </a:ext>
            </a:extLst>
          </p:cNvPr>
          <p:cNvSpPr txBox="1"/>
          <p:nvPr/>
        </p:nvSpPr>
        <p:spPr>
          <a:xfrm>
            <a:off x="5122478" y="1119188"/>
            <a:ext cx="7039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                       </a:t>
            </a:r>
            <a:r>
              <a:rPr lang="ru-RU" sz="2400" dirty="0"/>
              <a:t>        </a:t>
            </a:r>
            <a:r>
              <a:rPr lang="en-US" sz="2400" dirty="0"/>
              <a:t>Y1                              Y2</a:t>
            </a:r>
          </a:p>
          <a:p>
            <a:r>
              <a:rPr lang="ru-RU" sz="2400" dirty="0" err="1"/>
              <a:t>радарограмма</a:t>
            </a:r>
            <a:r>
              <a:rPr lang="ru-RU" sz="2400" dirty="0"/>
              <a:t>      </a:t>
            </a:r>
            <a:r>
              <a:rPr lang="ru-RU" sz="2400" dirty="0" err="1"/>
              <a:t>диэл.прониц-ть</a:t>
            </a:r>
            <a:r>
              <a:rPr lang="ru-RU" sz="2400" dirty="0"/>
              <a:t>     проводимость</a:t>
            </a:r>
          </a:p>
        </p:txBody>
      </p:sp>
    </p:spTree>
    <p:extLst>
      <p:ext uri="{BB962C8B-B14F-4D97-AF65-F5344CB8AC3E}">
        <p14:creationId xmlns:p14="http://schemas.microsoft.com/office/powerpoint/2010/main" val="177488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C0833-AE34-6FE9-D22D-38FC9740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-314483"/>
            <a:ext cx="10515600" cy="1325563"/>
          </a:xfrm>
        </p:spPr>
        <p:txBody>
          <a:bodyPr/>
          <a:lstStyle/>
          <a:p>
            <a:r>
              <a:rPr lang="ru-RU" dirty="0"/>
              <a:t>1. Обучающая база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E3A83-61B2-4151-E774-A709D0813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31" y="670170"/>
            <a:ext cx="11957538" cy="172350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моделирование геометрии</a:t>
            </a:r>
            <a:r>
              <a:rPr lang="en-US" dirty="0"/>
              <a:t> – </a:t>
            </a:r>
            <a:r>
              <a:rPr lang="ru-RU" dirty="0"/>
              <a:t>(</a:t>
            </a:r>
            <a:r>
              <a:rPr lang="en-US" dirty="0"/>
              <a:t>y</a:t>
            </a:r>
            <a:r>
              <a:rPr lang="ru-RU" dirty="0"/>
              <a:t>) диэлектрическая проницаемость и проводимость </a:t>
            </a:r>
            <a:r>
              <a:rPr lang="ru-RU" dirty="0" err="1"/>
              <a:t>георадарного</a:t>
            </a:r>
            <a:r>
              <a:rPr lang="ru-RU" dirty="0"/>
              <a:t> профиля и радиолокационной записи (</a:t>
            </a:r>
            <a:r>
              <a:rPr lang="en-US" dirty="0"/>
              <a:t>x</a:t>
            </a:r>
            <a:r>
              <a:rPr lang="ru-RU" dirty="0"/>
              <a:t>)</a:t>
            </a:r>
            <a:r>
              <a:rPr lang="en-US" dirty="0"/>
              <a:t> [1]</a:t>
            </a:r>
            <a:r>
              <a:rPr lang="ru-RU" dirty="0"/>
              <a:t>;</a:t>
            </a:r>
          </a:p>
          <a:p>
            <a:r>
              <a:rPr lang="ru-RU" dirty="0"/>
              <a:t>параметры модели: размер – 1*1 метр, 128 трасс (по горизонтали) и 512 отчетов по времени (по вертикали), кол-во «включений» 1-4; частота антенны 800</a:t>
            </a:r>
            <a:r>
              <a:rPr lang="en-US" dirty="0"/>
              <a:t> </a:t>
            </a:r>
            <a:r>
              <a:rPr lang="en-US" dirty="0" err="1"/>
              <a:t>MGz</a:t>
            </a:r>
            <a:r>
              <a:rPr lang="ru-RU" dirty="0"/>
              <a:t>;</a:t>
            </a:r>
          </a:p>
          <a:p>
            <a:r>
              <a:rPr lang="ru-RU" dirty="0"/>
              <a:t>время моделирования – около двух недель (</a:t>
            </a:r>
            <a:r>
              <a:rPr lang="en-US" i="0" dirty="0">
                <a:effectLst/>
              </a:rPr>
              <a:t> RTX 3060 6GB</a:t>
            </a:r>
            <a:r>
              <a:rPr lang="en-US" dirty="0"/>
              <a:t>, i7-</a:t>
            </a:r>
            <a:r>
              <a:rPr lang="en-US" i="0" dirty="0">
                <a:effectLst/>
              </a:rPr>
              <a:t>10870H</a:t>
            </a:r>
            <a:r>
              <a:rPr lang="en-US" dirty="0"/>
              <a:t>).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2C79C-1623-89BD-61C9-9925D010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98" y="2327380"/>
            <a:ext cx="7204118" cy="2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D70D06BA-147B-92AC-8F2F-FFEA40AC93A5}"/>
              </a:ext>
            </a:extLst>
          </p:cNvPr>
          <p:cNvSpPr txBox="1">
            <a:spLocks/>
          </p:cNvSpPr>
          <p:nvPr/>
        </p:nvSpPr>
        <p:spPr>
          <a:xfrm>
            <a:off x="1" y="3106620"/>
            <a:ext cx="4551196" cy="2980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Датасет_1</a:t>
            </a:r>
            <a:r>
              <a:rPr lang="en-US" dirty="0"/>
              <a:t>: x -</a:t>
            </a:r>
            <a:r>
              <a:rPr lang="ru-RU" dirty="0"/>
              <a:t> 1</a:t>
            </a:r>
            <a:r>
              <a:rPr lang="en-US" dirty="0"/>
              <a:t>412/128/512/1; y - </a:t>
            </a:r>
            <a:r>
              <a:rPr lang="ru-RU" dirty="0"/>
              <a:t>1</a:t>
            </a:r>
            <a:r>
              <a:rPr lang="en-US" dirty="0"/>
              <a:t>412/128/512/2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Датасет_2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x -</a:t>
            </a:r>
            <a:r>
              <a:rPr lang="ru-RU" dirty="0"/>
              <a:t> 1081</a:t>
            </a:r>
            <a:r>
              <a:rPr lang="en-US" dirty="0"/>
              <a:t>/128/512/1; y - </a:t>
            </a:r>
            <a:r>
              <a:rPr lang="ru-RU" dirty="0"/>
              <a:t>1081</a:t>
            </a:r>
            <a:r>
              <a:rPr lang="en-US" dirty="0"/>
              <a:t>/128/512/2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7F84D0-BEE6-04FC-3805-B10C0027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96" y="4596916"/>
            <a:ext cx="7204120" cy="2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52C23-519C-FE02-689F-6620F26B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62" y="-234074"/>
            <a:ext cx="12071838" cy="1325563"/>
          </a:xfrm>
        </p:spPr>
        <p:txBody>
          <a:bodyPr>
            <a:normAutofit/>
          </a:bodyPr>
          <a:lstStyle/>
          <a:p>
            <a:r>
              <a:rPr lang="ru-RU" dirty="0"/>
              <a:t>2. Решение задачи восстановления геометрии: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3D5B0F9-1692-1F0B-8289-B4443D1B4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59162" y="32670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FAB1EB86-98B2-83A6-1F88-6CD4F7A10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11562" y="34194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ECEDA3-7D4F-673A-C9EF-19A85A1FE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t="1586"/>
          <a:stretch/>
        </p:blipFill>
        <p:spPr>
          <a:xfrm>
            <a:off x="0" y="709716"/>
            <a:ext cx="2957027" cy="30062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9367DD-AE75-7FF3-0E38-6B9F130FA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4"/>
          <a:stretch/>
        </p:blipFill>
        <p:spPr>
          <a:xfrm>
            <a:off x="5957394" y="680162"/>
            <a:ext cx="2953144" cy="30141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01A6B3-EBD9-AA3C-2607-FA03FE662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3" t="1742" b="-1"/>
          <a:stretch/>
        </p:blipFill>
        <p:spPr>
          <a:xfrm>
            <a:off x="98602" y="3906408"/>
            <a:ext cx="2858425" cy="29515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7187F-F766-AEC1-F7A8-F62CC0C8B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5"/>
          <a:stretch/>
        </p:blipFill>
        <p:spPr>
          <a:xfrm>
            <a:off x="3073306" y="656674"/>
            <a:ext cx="2884088" cy="30512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5AAACA-DD9E-96F5-A0D0-2ABD28C8D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1" t="1629"/>
          <a:stretch/>
        </p:blipFill>
        <p:spPr>
          <a:xfrm>
            <a:off x="3064707" y="3838957"/>
            <a:ext cx="2858425" cy="30190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FA97CE-EC82-B4DB-627D-6C8486EC65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8" t="1795" r="902"/>
          <a:stretch/>
        </p:blipFill>
        <p:spPr>
          <a:xfrm>
            <a:off x="6094551" y="3818225"/>
            <a:ext cx="2896429" cy="30141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D1D9141-4707-0830-C6BE-88FE82412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8" t="1333"/>
          <a:stretch/>
        </p:blipFill>
        <p:spPr>
          <a:xfrm>
            <a:off x="9046616" y="709715"/>
            <a:ext cx="2902888" cy="30005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03433FD-A47A-8FE9-6B96-AE0395BD5A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4" t="889"/>
          <a:stretch/>
        </p:blipFill>
        <p:spPr>
          <a:xfrm>
            <a:off x="9081958" y="3818225"/>
            <a:ext cx="2902888" cy="30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6BB48-ADAB-65D5-4E70-563C2E4C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00" y="-74491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Используемые архитектуры: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160E4C5-C68F-8D1C-A2CE-31DB41B6A309}"/>
              </a:ext>
            </a:extLst>
          </p:cNvPr>
          <p:cNvSpPr txBox="1">
            <a:spLocks/>
          </p:cNvSpPr>
          <p:nvPr/>
        </p:nvSpPr>
        <p:spPr>
          <a:xfrm>
            <a:off x="254977" y="1005590"/>
            <a:ext cx="11682046" cy="107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/>
              <a:t>Использованные модели нейронных сетей; на вход подается радиограмма  - 128/128</a:t>
            </a:r>
            <a:r>
              <a:rPr lang="en-US" dirty="0"/>
              <a:t>/1</a:t>
            </a:r>
            <a:r>
              <a:rPr lang="ru-RU" dirty="0"/>
              <a:t>, на выход геометрия профиля 128/128/2:</a:t>
            </a:r>
            <a:endParaRPr lang="en-US" dirty="0">
              <a:latin typeface="Roboto" panose="02000000000000000000" pitchFamily="2" charset="0"/>
            </a:endParaRP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CE797E74-0043-0E12-35BA-D13846C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44295"/>
              </p:ext>
            </p:extLst>
          </p:nvPr>
        </p:nvGraphicFramePr>
        <p:xfrm>
          <a:off x="385885" y="2083777"/>
          <a:ext cx="11420230" cy="394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46">
                  <a:extLst>
                    <a:ext uri="{9D8B030D-6E8A-4147-A177-3AD203B41FA5}">
                      <a16:colId xmlns:a16="http://schemas.microsoft.com/office/drawing/2014/main" val="964472142"/>
                    </a:ext>
                  </a:extLst>
                </a:gridCol>
                <a:gridCol w="985715">
                  <a:extLst>
                    <a:ext uri="{9D8B030D-6E8A-4147-A177-3AD203B41FA5}">
                      <a16:colId xmlns:a16="http://schemas.microsoft.com/office/drawing/2014/main" val="447916776"/>
                    </a:ext>
                  </a:extLst>
                </a:gridCol>
                <a:gridCol w="1573824">
                  <a:extLst>
                    <a:ext uri="{9D8B030D-6E8A-4147-A177-3AD203B41FA5}">
                      <a16:colId xmlns:a16="http://schemas.microsoft.com/office/drawing/2014/main" val="4026852166"/>
                    </a:ext>
                  </a:extLst>
                </a:gridCol>
                <a:gridCol w="2154115">
                  <a:extLst>
                    <a:ext uri="{9D8B030D-6E8A-4147-A177-3AD203B41FA5}">
                      <a16:colId xmlns:a16="http://schemas.microsoft.com/office/drawing/2014/main" val="187889675"/>
                    </a:ext>
                  </a:extLst>
                </a:gridCol>
                <a:gridCol w="4422530">
                  <a:extLst>
                    <a:ext uri="{9D8B030D-6E8A-4147-A177-3AD203B41FA5}">
                      <a16:colId xmlns:a16="http://schemas.microsoft.com/office/drawing/2014/main" val="1238237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Используемая модель (по второму </a:t>
                      </a:r>
                      <a:r>
                        <a:rPr lang="ru-RU" dirty="0" err="1"/>
                        <a:t>датасету</a:t>
                      </a:r>
                      <a:r>
                        <a:rPr lang="ru-RU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VAL_MAE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Кол-во нейронов</a:t>
                      </a:r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Комментарий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7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Simple_UNET</a:t>
                      </a:r>
                      <a:r>
                        <a:rPr lang="en-US" dirty="0"/>
                        <a:t>[1]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0.129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2,834,914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 из публикации для задачи увеличения разрешения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7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2,837,506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0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Extended_UNET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29,365,570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 и подбора </a:t>
                      </a:r>
                      <a:r>
                        <a:rPr lang="en-US" dirty="0" err="1"/>
                        <a:t>learning_rage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27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</a:rPr>
                        <a:t>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0.0387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0.0553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1,155,042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Один из лучших результатов,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лучше визуализирует верхнюю часть разреза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3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seq_NET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0.0804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0.0810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99,410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5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PSP_NET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0.0844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0.0859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598,402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4523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F7D3EE-B31E-9FFE-6193-9CACF2B3AF6F}"/>
              </a:ext>
            </a:extLst>
          </p:cNvPr>
          <p:cNvSpPr txBox="1"/>
          <p:nvPr/>
        </p:nvSpPr>
        <p:spPr>
          <a:xfrm>
            <a:off x="91440" y="6106160"/>
            <a:ext cx="1156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[1] Reconstruction of Missing Ground-Penetrating</a:t>
            </a:r>
          </a:p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Radar Traces Using Simplified U-Net. Budiman P. A.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Times-Roman"/>
              </a:rPr>
              <a:t>Rohman</a:t>
            </a:r>
            <a:r>
              <a:rPr lang="en-US" dirty="0">
                <a:solidFill>
                  <a:srgbClr val="231F20"/>
                </a:solidFill>
                <a:latin typeface="Times-Roman"/>
              </a:rPr>
              <a:t>, 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Masahiko Nishimoto,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Times-Roman"/>
              </a:rPr>
              <a:t>Kohichi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Times-Roman"/>
              </a:rPr>
              <a:t> Ogata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44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131FB-C6C2-7ED1-72D3-5B51E8A5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58388"/>
            <a:ext cx="12113703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Добавление фич (</a:t>
            </a:r>
            <a:r>
              <a:rPr lang="en-US" dirty="0" err="1"/>
              <a:t>librosa</a:t>
            </a:r>
            <a:r>
              <a:rPr lang="en-US" dirty="0"/>
              <a:t>) – 8 </a:t>
            </a:r>
            <a:r>
              <a:rPr lang="ru-RU" dirty="0"/>
              <a:t>каналов входа: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A4949F-48DD-CE68-1887-56B1AB03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3" y="782695"/>
            <a:ext cx="11701286" cy="14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3D50FB6D-E717-E3E7-262F-488623207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51840"/>
              </p:ext>
            </p:extLst>
          </p:nvPr>
        </p:nvGraphicFramePr>
        <p:xfrm>
          <a:off x="206207" y="2374381"/>
          <a:ext cx="11701286" cy="4195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0929">
                  <a:extLst>
                    <a:ext uri="{9D8B030D-6E8A-4147-A177-3AD203B41FA5}">
                      <a16:colId xmlns:a16="http://schemas.microsoft.com/office/drawing/2014/main" val="964472142"/>
                    </a:ext>
                  </a:extLst>
                </a:gridCol>
                <a:gridCol w="1652953">
                  <a:extLst>
                    <a:ext uri="{9D8B030D-6E8A-4147-A177-3AD203B41FA5}">
                      <a16:colId xmlns:a16="http://schemas.microsoft.com/office/drawing/2014/main" val="447916776"/>
                    </a:ext>
                  </a:extLst>
                </a:gridCol>
                <a:gridCol w="1238905">
                  <a:extLst>
                    <a:ext uri="{9D8B030D-6E8A-4147-A177-3AD203B41FA5}">
                      <a16:colId xmlns:a16="http://schemas.microsoft.com/office/drawing/2014/main" val="4026852166"/>
                    </a:ext>
                  </a:extLst>
                </a:gridCol>
                <a:gridCol w="1354826">
                  <a:extLst>
                    <a:ext uri="{9D8B030D-6E8A-4147-A177-3AD203B41FA5}">
                      <a16:colId xmlns:a16="http://schemas.microsoft.com/office/drawing/2014/main" val="187889675"/>
                    </a:ext>
                  </a:extLst>
                </a:gridCol>
                <a:gridCol w="5383673">
                  <a:extLst>
                    <a:ext uri="{9D8B030D-6E8A-4147-A177-3AD203B41FA5}">
                      <a16:colId xmlns:a16="http://schemas.microsoft.com/office/drawing/2014/main" val="1238237915"/>
                    </a:ext>
                  </a:extLst>
                </a:gridCol>
              </a:tblGrid>
              <a:tr h="906869">
                <a:tc>
                  <a:txBody>
                    <a:bodyPr/>
                    <a:lstStyle/>
                    <a:p>
                      <a:r>
                        <a:rPr lang="ru-RU" dirty="0"/>
                        <a:t>Используемая модель (по второму </a:t>
                      </a:r>
                      <a:r>
                        <a:rPr lang="ru-RU" dirty="0" err="1"/>
                        <a:t>датасету</a:t>
                      </a:r>
                      <a:r>
                        <a:rPr lang="ru-RU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VAL_MAE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Кол-во нейронов</a:t>
                      </a:r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Комментарий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672165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 err="1"/>
                        <a:t>Simple_UNET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0.0698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2,834,914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Значительное улучшение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74653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r>
                        <a:rPr lang="en-US" dirty="0"/>
                        <a:t>UNET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0.0764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2,837,506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ухудшение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02668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Extended_UNET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0.0239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0.0423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29,365,570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 и подбора </a:t>
                      </a:r>
                      <a:r>
                        <a:rPr lang="en-US" dirty="0" err="1"/>
                        <a:t>learning_rage</a:t>
                      </a:r>
                      <a:r>
                        <a:rPr lang="ru-RU" dirty="0"/>
                        <a:t>,</a:t>
                      </a:r>
                    </a:p>
                    <a:p>
                      <a:r>
                        <a:rPr lang="ru-RU" dirty="0"/>
                        <a:t>Лучший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273690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</a:rPr>
                        <a:t>AE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0.0169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&lt;&lt;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0.0537   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1,155,042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Проблема переобучения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33845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" panose="02000000000000000000" pitchFamily="2" charset="0"/>
                        </a:rPr>
                        <a:t>seq_NET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0.0728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0.0754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99,410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Хорошо локализует скопление металлических объектов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51363"/>
                  </a:ext>
                </a:extLst>
              </a:tr>
              <a:tr h="3627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PSP_NET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0.0830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0.0833 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598,402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отрицательный 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45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9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45275</TotalTime>
  <Words>687</Words>
  <Application>Microsoft Macintosh PowerPoint</Application>
  <PresentationFormat>Widescreen</PresentationFormat>
  <Paragraphs>154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Golos</vt:lpstr>
      <vt:lpstr>Roboto</vt:lpstr>
      <vt:lpstr>Times-Roman</vt:lpstr>
      <vt:lpstr>Тема Office</vt:lpstr>
      <vt:lpstr>Processing Ground Penetrating Radar Data with Convolutional Neural Networks</vt:lpstr>
      <vt:lpstr>Введение: Что такое георадар?</vt:lpstr>
      <vt:lpstr>Введение, пример: археологические исследование в Новгороде</vt:lpstr>
      <vt:lpstr>Возможные задачи:</vt:lpstr>
      <vt:lpstr>1. Обучающая база</vt:lpstr>
      <vt:lpstr>1. Обучающая база</vt:lpstr>
      <vt:lpstr>2. Решение задачи восстановления геометрии:</vt:lpstr>
      <vt:lpstr>2. Используемые архитектуры:</vt:lpstr>
      <vt:lpstr>2. Добавление фич (librosa) – 8 каналов входа:</vt:lpstr>
      <vt:lpstr>PowerPoint Presentation</vt:lpstr>
      <vt:lpstr>Спасибо за внимание!</vt:lpstr>
      <vt:lpstr>Дополнительные материалы</vt:lpstr>
      <vt:lpstr>2.2 Задача увеличение разрешения –&gt; сокращение времени моделирования</vt:lpstr>
      <vt:lpstr>2.3 Деконволюция</vt:lpstr>
      <vt:lpstr>Пример: моделирование поиска человека внутри лавинного схода </vt:lpstr>
      <vt:lpstr>PowerPoint Presentation</vt:lpstr>
      <vt:lpstr>Что представляют собой данные: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создание новых методик обработки георадарных данных</dc:title>
  <dc:creator>Пользователь</dc:creator>
  <cp:lastModifiedBy>Microsoft Office User</cp:lastModifiedBy>
  <cp:revision>18</cp:revision>
  <dcterms:created xsi:type="dcterms:W3CDTF">2022-11-23T08:36:24Z</dcterms:created>
  <dcterms:modified xsi:type="dcterms:W3CDTF">2024-10-05T03:50:21Z</dcterms:modified>
</cp:coreProperties>
</file>